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341" r:id="rId3"/>
    <p:sldId id="342" r:id="rId4"/>
    <p:sldId id="349" r:id="rId5"/>
    <p:sldId id="350" r:id="rId6"/>
    <p:sldId id="355" r:id="rId7"/>
    <p:sldId id="345" r:id="rId8"/>
    <p:sldId id="348" r:id="rId9"/>
    <p:sldId id="346" r:id="rId10"/>
    <p:sldId id="356" r:id="rId11"/>
  </p:sldIdLst>
  <p:sldSz cx="9144000" cy="6858000" type="screen4x3"/>
  <p:notesSz cx="6669088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76" autoAdjust="0"/>
  </p:normalViewPr>
  <p:slideViewPr>
    <p:cSldViewPr>
      <p:cViewPr>
        <p:scale>
          <a:sx n="118" d="100"/>
          <a:sy n="118" d="100"/>
        </p:scale>
        <p:origin x="-143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Количество объектов (всего): 81707 объектов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объектов (всего):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25400">
              <a:solidFill>
                <a:schemeClr val="lt1"/>
              </a:solidFill>
            </a:ln>
            <a:effectLst/>
            <a:sp3d contourW="25400">
              <a:contourClr>
                <a:schemeClr val="lt1"/>
              </a:contourClr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Лифты</c:v>
                </c:pt>
                <c:pt idx="1">
                  <c:v>Подъемные платформы для инвалидов</c:v>
                </c:pt>
                <c:pt idx="2">
                  <c:v>Эскалаторы вне метрополитенов</c:v>
                </c:pt>
                <c:pt idx="3">
                  <c:v>Пассажирские конвейеры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89598</c:v>
                </c:pt>
                <c:pt idx="1">
                  <c:v>2431</c:v>
                </c:pt>
                <c:pt idx="2">
                  <c:v>1526</c:v>
                </c:pt>
                <c:pt idx="3">
                  <c:v>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016448"/>
        <c:axId val="117017984"/>
        <c:axId val="0"/>
      </c:bar3DChart>
      <c:catAx>
        <c:axId val="1170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017984"/>
        <c:crosses val="autoZero"/>
        <c:auto val="1"/>
        <c:lblAlgn val="ctr"/>
        <c:lblOffset val="100"/>
        <c:noMultiLvlLbl val="0"/>
      </c:catAx>
      <c:valAx>
        <c:axId val="1170179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1701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latin typeface="+mn-lt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 </a:t>
            </a:r>
            <a:r>
              <a:rPr lang="ru-RU" dirty="0" smtClean="0"/>
              <a:t>объектов по регионам  </a:t>
            </a:r>
            <a:r>
              <a:rPr lang="ru-RU" dirty="0"/>
              <a:t>(всего): 81707 </a:t>
            </a:r>
            <a:r>
              <a:rPr lang="ru-RU" dirty="0" smtClean="0"/>
              <a:t>объектов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лифтов по регионам:</c:v>
                </c:pt>
              </c:strCache>
            </c:strRef>
          </c:tx>
          <c:spPr>
            <a:solidFill>
              <a:srgbClr val="7030A0"/>
            </a:solidFill>
            <a:ln w="25400">
              <a:solidFill>
                <a:schemeClr val="lt1"/>
              </a:solidFill>
            </a:ln>
            <a:effectLst/>
            <a:sp3d contourW="25400">
              <a:contourClr>
                <a:schemeClr val="lt1"/>
              </a:contourClr>
            </a:sp3d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Санкт-Петербург</c:v>
                </c:pt>
                <c:pt idx="1">
                  <c:v>Ленинградская область</c:v>
                </c:pt>
                <c:pt idx="2">
                  <c:v>Архангельская область</c:v>
                </c:pt>
                <c:pt idx="3">
                  <c:v>Вологодская область</c:v>
                </c:pt>
                <c:pt idx="4">
                  <c:v>Калининградская область</c:v>
                </c:pt>
                <c:pt idx="5">
                  <c:v>Республика Карелия</c:v>
                </c:pt>
                <c:pt idx="6">
                  <c:v>Мурманская область</c:v>
                </c:pt>
                <c:pt idx="7">
                  <c:v>Новгородская область</c:v>
                </c:pt>
                <c:pt idx="8">
                  <c:v>Псковская область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64484</c:v>
                </c:pt>
                <c:pt idx="1">
                  <c:v>8400</c:v>
                </c:pt>
                <c:pt idx="2">
                  <c:v>3425</c:v>
                </c:pt>
                <c:pt idx="3">
                  <c:v>4246</c:v>
                </c:pt>
                <c:pt idx="4">
                  <c:v>2439</c:v>
                </c:pt>
                <c:pt idx="5">
                  <c:v>1950</c:v>
                </c:pt>
                <c:pt idx="6">
                  <c:v>2893</c:v>
                </c:pt>
                <c:pt idx="7">
                  <c:v>1917</c:v>
                </c:pt>
                <c:pt idx="8">
                  <c:v>1720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478464"/>
        <c:axId val="70484352"/>
        <c:axId val="0"/>
      </c:bar3DChart>
      <c:catAx>
        <c:axId val="7047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0484352"/>
        <c:crosses val="autoZero"/>
        <c:auto val="1"/>
        <c:lblAlgn val="ctr"/>
        <c:lblOffset val="100"/>
        <c:noMultiLvlLbl val="0"/>
      </c:catAx>
      <c:valAx>
        <c:axId val="704843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704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latin typeface="+mn-lt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42724"/>
            <a:ext cx="5335893" cy="4399115"/>
          </a:xfrm>
          <a:prstGeom prst="rect">
            <a:avLst/>
          </a:prstGeom>
        </p:spPr>
        <p:txBody>
          <a:bodyPr vert="horz" lIns="90178" tIns="45089" rIns="90178" bIns="450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68328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942053"/>
            <a:ext cx="8532948" cy="2262158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ct val="1200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altLang="zh-CN" sz="2400" b="1" dirty="0">
                <a:solidFill>
                  <a:prstClr val="black"/>
                </a:solidFill>
                <a:cs typeface="Arial" charset="0"/>
              </a:rPr>
              <a:t>Надзор в области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метрополитенах. Новое в законодательстве.</a:t>
            </a: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540" y="530213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Докладчик: начальник отдела по надзору за подъемными сооружениями Северо-Западного управления </a:t>
            </a:r>
            <a:r>
              <a:rPr lang="ru-RU" b="1" dirty="0" err="1" smtClean="0"/>
              <a:t>Ростехнадзора</a:t>
            </a:r>
            <a:r>
              <a:rPr lang="ru-RU" b="1" dirty="0" smtClean="0"/>
              <a:t> Кирьянов В.И.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81976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1576909"/>
            <a:ext cx="8342064" cy="2508379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  <a:p>
            <a:pPr algn="ctr"/>
            <a:r>
              <a:rPr lang="ru-RU" sz="3200" b="1" dirty="0" smtClean="0"/>
              <a:t>СПАСИБО ЗА ВНИМАНИЕ! </a:t>
            </a:r>
            <a:endParaRPr lang="ru-RU" sz="3200" b="1" dirty="0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8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68328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6992" y="1942053"/>
            <a:ext cx="8342064" cy="356380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ct val="1200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endParaRPr lang="ru-RU" altLang="zh-CN" sz="2400" b="1" dirty="0">
              <a:solidFill>
                <a:prstClr val="black"/>
              </a:solidFill>
              <a:cs typeface="Arial" charset="0"/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6372" y="1678831"/>
            <a:ext cx="84382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Федеральный </a:t>
            </a:r>
            <a:r>
              <a:rPr lang="ru-RU" sz="1600" b="1" dirty="0"/>
              <a:t>государственный контроль (надзор) в области безопасного использования и содержания опасных технических устройств зданий и сооружений, к которым относятся лифты, подъемные платформы для инвалидов, пассажирские конвейеры (движущиеся пешеходные дорожки), эскалаторы, за исключением эскалаторов в метрополитенах.</a:t>
            </a:r>
            <a:endParaRPr lang="ru-RU" sz="16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Соблюдение </a:t>
            </a:r>
            <a:r>
              <a:rPr lang="ru-RU" sz="1600" dirty="0"/>
              <a:t>юридическими лицами и индивидуальными предпринимателями, эксплуатирующими опасные технические устройства зданий и сооружений, требований об обязательном страховании, предусмотренных Федеральным законом от 27 июля 2010 года N 225-ФЗ «Об обязательном страховании гражданской ответственности владельца опасного объекта за причинение вреда в результате аварии на опасном объекте».</a:t>
            </a:r>
            <a:endParaRPr lang="ru-RU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Соблюдение </a:t>
            </a:r>
            <a:r>
              <a:rPr lang="ru-RU" sz="1600" dirty="0"/>
              <a:t>изготовителем, исполнителем (лицом, выполняющим функции иностранного изготовителя), продавцом обязательных требований, установленных техническими регламентами, предъявляемых к опасным техническим устройствам зданий и сооружений</a:t>
            </a:r>
            <a:r>
              <a:rPr lang="ru-RU" sz="16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Соблюдение </a:t>
            </a:r>
            <a:r>
              <a:rPr lang="ru-RU" sz="1600" dirty="0"/>
              <a:t>юридическими лицами и индивидуальными предпринимателями, эксплуатирующими опасные технические устройства зданий и сооружений, порядка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</a:t>
            </a:r>
            <a:r>
              <a:rPr lang="ru-RU" sz="1600" dirty="0" smtClean="0"/>
              <a:t>.</a:t>
            </a:r>
            <a:endParaRPr lang="ru-RU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6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1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68328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6992" y="1942053"/>
            <a:ext cx="8342064" cy="356380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ct val="1200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endParaRPr lang="ru-RU" altLang="zh-CN" sz="2400" b="1" dirty="0">
              <a:solidFill>
                <a:prstClr val="black"/>
              </a:solidFill>
              <a:cs typeface="Arial" charset="0"/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2506" y="1700808"/>
            <a:ext cx="843823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Основные </a:t>
            </a:r>
            <a:r>
              <a:rPr lang="ru-RU" b="1" dirty="0"/>
              <a:t>нормативные правовые акты</a:t>
            </a:r>
            <a:r>
              <a:rPr lang="ru-RU" b="1" dirty="0" smtClean="0"/>
              <a:t>:</a:t>
            </a:r>
            <a:endParaRPr lang="ru-RU" sz="16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Технический </a:t>
            </a:r>
            <a:r>
              <a:rPr lang="ru-RU" sz="1600" dirty="0"/>
              <a:t>регламент Таможенного союза «О безопасности машин </a:t>
            </a:r>
            <a:br>
              <a:rPr lang="ru-RU" sz="1600" dirty="0"/>
            </a:br>
            <a:r>
              <a:rPr lang="ru-RU" sz="1600" dirty="0"/>
              <a:t>и оборудования» (ТР ТС 010/2011), утверждённый решением Комиссии Таможенного союза от 18 октября 2011 г. № </a:t>
            </a:r>
            <a:r>
              <a:rPr lang="ru-RU" sz="1600" dirty="0" smtClean="0"/>
              <a:t>823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/>
              <a:t>Технический регламент Таможенного союза «Безопасность лифтов» </a:t>
            </a:r>
            <a:br>
              <a:rPr lang="ru-RU" sz="1600" dirty="0"/>
            </a:br>
            <a:r>
              <a:rPr lang="ru-RU" sz="1600" dirty="0"/>
              <a:t>(ТР ТС 011/2011), утверждённый решением Комиссии Таможенного союза </a:t>
            </a:r>
            <a:br>
              <a:rPr lang="ru-RU" sz="1600" dirty="0"/>
            </a:br>
            <a:r>
              <a:rPr lang="ru-RU" sz="1600" dirty="0"/>
              <a:t>от 18 октября 2011 г. № 824</a:t>
            </a:r>
            <a:r>
              <a:rPr lang="ru-RU" sz="1600" dirty="0" smtClean="0"/>
              <a:t>ведения </a:t>
            </a:r>
            <a:r>
              <a:rPr lang="ru-RU" sz="1600" dirty="0"/>
              <a:t>реестра лифтов, подъемных платформ для инвалидов, пассажирских конвейеров (движущихся пешеходных дорожек) и эскалаторов, за исключением эскалаторов в </a:t>
            </a:r>
            <a:r>
              <a:rPr lang="ru-RU" sz="1600" dirty="0" smtClean="0"/>
              <a:t>метрополитенах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/>
              <a:t>Федеральный закон от 27 июля 2010 г. № 225-ФЗ «Об обязательном страховании гражданской ответственности владельца опасного объекта </a:t>
            </a:r>
            <a:br>
              <a:rPr lang="ru-RU" sz="1600" dirty="0"/>
            </a:br>
            <a:r>
              <a:rPr lang="ru-RU" sz="1600" dirty="0"/>
              <a:t>за причинение вреда в случае аварии на опасном объекте</a:t>
            </a:r>
            <a:r>
              <a:rPr lang="ru-RU" sz="1600" dirty="0" smtClean="0"/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/>
              <a:t>Постановление Правительства Российской Федерации от 20 октября 2023 года № 1744 «Об организации безопасного использования и содержания лифтов, подъёмных платформ для инвалидов, пассажирских конвейеров (движущихся пешеходных дорожек), эскалаторов, за исключением эскалаторов в метрополитенах» (вступило в силу с 1 сентября 2024 года)</a:t>
            </a:r>
            <a:endParaRPr lang="ru-RU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99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-26742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494526920"/>
              </p:ext>
            </p:extLst>
          </p:nvPr>
        </p:nvGraphicFramePr>
        <p:xfrm>
          <a:off x="-22222" y="1700808"/>
          <a:ext cx="8482654" cy="4415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359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-26742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507990450"/>
              </p:ext>
            </p:extLst>
          </p:nvPr>
        </p:nvGraphicFramePr>
        <p:xfrm>
          <a:off x="366141" y="1815858"/>
          <a:ext cx="8482654" cy="456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87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44444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175508"/>
              </p:ext>
            </p:extLst>
          </p:nvPr>
        </p:nvGraphicFramePr>
        <p:xfrm>
          <a:off x="107504" y="2233062"/>
          <a:ext cx="8496944" cy="3140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6635976"/>
                <a:gridCol w="1284904"/>
              </a:tblGrid>
              <a:tr h="475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Проведено проверок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Выявлено нарушений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Наложено административных наказаний, всего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Наложено административных штрафов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Общая сумма наложенных штрафов, тыс. рублей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Вынесено предупреждений</a:t>
                      </a: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Объявлено предостережений</a:t>
                      </a: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3508" y="1656867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Результаты контрольной </a:t>
            </a:r>
            <a:r>
              <a:rPr lang="ru-RU" b="1" dirty="0"/>
              <a:t>(надзорной) деятельности </a:t>
            </a:r>
            <a:r>
              <a:rPr lang="ru-RU" b="1" dirty="0" smtClean="0"/>
              <a:t>в 2024 году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339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81976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6992" y="1704407"/>
            <a:ext cx="8342064" cy="3924151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r>
              <a:rPr lang="ru-RU" b="1" dirty="0" smtClean="0"/>
              <a:t>Типичные нарушения </a:t>
            </a:r>
            <a:r>
              <a:rPr lang="ru-RU" b="1" dirty="0"/>
              <a:t>обязательных требований, предъявляемых </a:t>
            </a:r>
            <a:r>
              <a:rPr lang="ru-RU" b="1" dirty="0" smtClean="0"/>
              <a:t>к </a:t>
            </a:r>
            <a:r>
              <a:rPr lang="ru-RU" b="1" dirty="0"/>
              <a:t>опасным техническим устройствам зданий и </a:t>
            </a:r>
            <a:r>
              <a:rPr lang="ru-RU" b="1" dirty="0" smtClean="0"/>
              <a:t>сооружений:</a:t>
            </a:r>
          </a:p>
          <a:p>
            <a:endParaRPr lang="ru-RU" b="1" dirty="0"/>
          </a:p>
          <a:p>
            <a:pPr marL="285750" indent="-285750">
              <a:buFontTx/>
              <a:buChar char="-"/>
            </a:pPr>
            <a:r>
              <a:rPr lang="ru-RU" dirty="0"/>
              <a:t>отсутствие подтвержденной квалификации у лица, ответственного за организацию эксплуатации опасных технических устройств зданий и сооружений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не </a:t>
            </a:r>
            <a:r>
              <a:rPr lang="ru-RU" dirty="0"/>
              <a:t>обеспечено соблюдение требований руководств (инструкций) </a:t>
            </a:r>
            <a:br>
              <a:rPr lang="ru-RU" dirty="0"/>
            </a:br>
            <a:r>
              <a:rPr lang="ru-RU" dirty="0"/>
              <a:t>по эксплуатации заводов-изготовителей опасных технических устройств зданий и сооружений в части видов и периодичности технического обслуживания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/>
              <a:t>опасные технические устройства зданий и сооружений не поставлены на </a:t>
            </a:r>
            <a:r>
              <a:rPr lang="ru-RU" dirty="0" smtClean="0"/>
              <a:t>учет; 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/>
              <a:t>не обеспечено надлежащее функционирование аварийного освещения кабин лифтов при отключении основного питания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0472" y="1519741"/>
            <a:ext cx="843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4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5432" y="-722848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2474" y="1653736"/>
            <a:ext cx="8342064" cy="4508927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just"/>
            <a:r>
              <a:rPr lang="ru-RU" b="1" dirty="0" smtClean="0"/>
              <a:t>Новое </a:t>
            </a:r>
            <a:r>
              <a:rPr lang="ru-RU" b="1" dirty="0"/>
              <a:t>в </a:t>
            </a:r>
            <a:r>
              <a:rPr lang="ru-RU" b="1" dirty="0" smtClean="0"/>
              <a:t>законодательстве:</a:t>
            </a:r>
          </a:p>
          <a:p>
            <a:pPr algn="just"/>
            <a:r>
              <a:rPr lang="ru-RU" sz="1600" b="1" dirty="0" smtClean="0"/>
              <a:t>С </a:t>
            </a:r>
            <a:r>
              <a:rPr lang="ru-RU" sz="1600" b="1" dirty="0"/>
              <a:t>1 сентября 2024 года </a:t>
            </a:r>
            <a:r>
              <a:rPr lang="ru-RU" sz="1600" dirty="0"/>
              <a:t>вступило в силу </a:t>
            </a:r>
            <a:r>
              <a:rPr lang="ru-RU" sz="1600" b="1" dirty="0"/>
              <a:t>Постановление Правительства Российской Федерации от 20 октября 2023 года № </a:t>
            </a:r>
            <a:r>
              <a:rPr lang="ru-RU" sz="1600" b="1" dirty="0" smtClean="0"/>
              <a:t>1744</a:t>
            </a:r>
            <a:r>
              <a:rPr lang="ru-RU" sz="1600" dirty="0" smtClean="0"/>
              <a:t> «Об </a:t>
            </a:r>
            <a:r>
              <a:rPr lang="ru-RU" sz="1600" dirty="0"/>
              <a:t>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</a:t>
            </a:r>
            <a:r>
              <a:rPr lang="ru-RU" sz="1600" dirty="0" smtClean="0"/>
              <a:t>»</a:t>
            </a:r>
          </a:p>
          <a:p>
            <a:pPr algn="just"/>
            <a:r>
              <a:rPr lang="ru-RU" sz="1600" b="1" dirty="0" smtClean="0"/>
              <a:t>С </a:t>
            </a:r>
            <a:r>
              <a:rPr lang="ru-RU" sz="1600" b="1" dirty="0"/>
              <a:t>30 декабря 2024 года </a:t>
            </a:r>
            <a:r>
              <a:rPr lang="ru-RU" sz="1600" dirty="0"/>
              <a:t>вступило в силу </a:t>
            </a:r>
            <a:r>
              <a:rPr lang="ru-RU" sz="1600" b="1" dirty="0"/>
              <a:t>решение Совета Евразийской экономической комиссии от 29 ноября 2024 года № 112</a:t>
            </a:r>
            <a:r>
              <a:rPr lang="ru-RU" sz="1600" dirty="0"/>
              <a:t> «О внесении изменений в Решение Комиссии Таможенного союза от 18 октября 2011 г. № 824»</a:t>
            </a:r>
          </a:p>
          <a:p>
            <a:pPr algn="just"/>
            <a:r>
              <a:rPr lang="ru-RU" sz="1600" b="1" dirty="0"/>
              <a:t>С 3 февраля 2025 года </a:t>
            </a:r>
            <a:r>
              <a:rPr lang="ru-RU" sz="1600" dirty="0"/>
              <a:t>вступил в силу </a:t>
            </a:r>
            <a:r>
              <a:rPr lang="ru-RU" sz="1600" b="1" dirty="0"/>
              <a:t>приказ Федеральной службы по экологическому, технологическому и атомному надзору от 15 октября 2024 года № 321</a:t>
            </a:r>
            <a:r>
              <a:rPr lang="ru-RU" sz="1600" b="1" dirty="0"/>
              <a:t> </a:t>
            </a:r>
            <a:r>
              <a:rPr lang="ru-RU" sz="1600" dirty="0"/>
              <a:t>«О внесении изменений в перечень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метрополитенах, утвержденный приказом Федеральной службы по экологическому, технологическому и атомному надзору от 17 февраля 2023 г. № 72»</a:t>
            </a:r>
            <a:endParaRPr lang="ru-RU" sz="1600" b="1" dirty="0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81976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4456" y="1704407"/>
            <a:ext cx="8342064" cy="3647152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just"/>
            <a:r>
              <a:rPr lang="ru-RU" b="1" dirty="0"/>
              <a:t>Сроки приведения находящихся в эксплуатации лифтов в соответствие требованиям технического </a:t>
            </a:r>
            <a:r>
              <a:rPr lang="ru-RU" b="1" dirty="0" smtClean="0"/>
              <a:t>регламента Таможенного </a:t>
            </a:r>
            <a:r>
              <a:rPr lang="ru-RU" b="1" dirty="0"/>
              <a:t>союза «Безопасность лифтов»:</a:t>
            </a:r>
          </a:p>
          <a:p>
            <a:endParaRPr lang="ru-RU" b="1" dirty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лифты</a:t>
            </a:r>
            <a:r>
              <a:rPr lang="ru-RU" dirty="0"/>
              <a:t>, введенные в эксплуатацию до вступления в силу Технического регламента и </a:t>
            </a:r>
            <a:r>
              <a:rPr lang="ru-RU" b="1" dirty="0"/>
              <a:t>не отработавшие назначенный срок службы</a:t>
            </a:r>
            <a:r>
              <a:rPr lang="ru-RU" dirty="0"/>
              <a:t>, должны быть приведены в соответствие требованиям Технического регламента </a:t>
            </a:r>
            <a:r>
              <a:rPr lang="ru-RU" b="1" dirty="0"/>
              <a:t>до окончания назначенного срока службы</a:t>
            </a:r>
            <a:r>
              <a:rPr lang="ru-RU" b="1" dirty="0" smtClean="0"/>
              <a:t>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- лифты, </a:t>
            </a:r>
            <a:r>
              <a:rPr lang="ru-RU" b="1" dirty="0"/>
              <a:t>отработавшие назначенный срок службы до 15 февраля 2025 года</a:t>
            </a:r>
            <a:r>
              <a:rPr lang="ru-RU" dirty="0"/>
              <a:t>, должны быть приведены в соответствие с требованиями Технического регламента </a:t>
            </a:r>
            <a:r>
              <a:rPr lang="ru-RU" b="1" dirty="0"/>
              <a:t>до 15 февраля 2030 года</a:t>
            </a:r>
            <a:r>
              <a:rPr lang="ru-RU" dirty="0"/>
              <a:t>.</a:t>
            </a:r>
          </a:p>
          <a:p>
            <a:endParaRPr lang="ru-RU" b="1" dirty="0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0472" y="1519741"/>
            <a:ext cx="843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2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>
            <a:alpha val="100000"/>
          </a:srgb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anchor="ctr"/>
      <a:lstStyle>
        <a:defPPr algn="ctr">
          <a:defRPr dirty="0">
            <a:solidFill>
              <a:prstClr val="white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688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Кирьянов Вячеслав Игоревич</cp:lastModifiedBy>
  <cp:revision>483</cp:revision>
  <cp:lastPrinted>2022-11-15T13:27:12Z</cp:lastPrinted>
  <dcterms:created xsi:type="dcterms:W3CDTF">2014-12-09T06:57:46Z</dcterms:created>
  <dcterms:modified xsi:type="dcterms:W3CDTF">2025-02-06T10:04:20Z</dcterms:modified>
</cp:coreProperties>
</file>